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71" r:id="rId3"/>
    <p:sldId id="259" r:id="rId4"/>
    <p:sldId id="258" r:id="rId5"/>
    <p:sldId id="257" r:id="rId6"/>
    <p:sldId id="260" r:id="rId7"/>
    <p:sldId id="261" r:id="rId8"/>
    <p:sldId id="262" r:id="rId9"/>
    <p:sldId id="264" r:id="rId10"/>
    <p:sldId id="263" r:id="rId11"/>
    <p:sldId id="265" r:id="rId12"/>
    <p:sldId id="266" r:id="rId13"/>
    <p:sldId id="273" r:id="rId14"/>
    <p:sldId id="267" r:id="rId15"/>
    <p:sldId id="268" r:id="rId16"/>
    <p:sldId id="272" r:id="rId17"/>
    <p:sldId id="270"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50BF10-F215-4023-B911-E36CECB09FC4}" type="datetimeFigureOut">
              <a:rPr lang="en-IN" smtClean="0"/>
              <a:t>25-04-2021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53A8E0-ADBB-48D7-8C14-3B57AD3F75B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343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0BF10-F215-4023-B911-E36CECB09FC4}" type="datetimeFigureOut">
              <a:rPr lang="en-IN" smtClean="0"/>
              <a:t>25-04-2021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39055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0BF10-F215-4023-B911-E36CECB09FC4}" type="datetimeFigureOut">
              <a:rPr lang="en-IN" smtClean="0"/>
              <a:t>25-04-2021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270440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0BF10-F215-4023-B911-E36CECB09FC4}" type="datetimeFigureOut">
              <a:rPr lang="en-IN" smtClean="0"/>
              <a:t>25-04-2021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35754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50BF10-F215-4023-B911-E36CECB09FC4}" type="datetimeFigureOut">
              <a:rPr lang="en-IN" smtClean="0"/>
              <a:t>25-04-2021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53A8E0-ADBB-48D7-8C14-3B57AD3F75B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11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50BF10-F215-4023-B911-E36CECB09FC4}" type="datetimeFigureOut">
              <a:rPr lang="en-IN" smtClean="0"/>
              <a:t>25-04-2021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415489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50BF10-F215-4023-B911-E36CECB09FC4}" type="datetimeFigureOut">
              <a:rPr lang="en-IN" smtClean="0"/>
              <a:t>25-04-2021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1633051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50BF10-F215-4023-B911-E36CECB09FC4}" type="datetimeFigureOut">
              <a:rPr lang="en-IN" smtClean="0"/>
              <a:t>25-04-2021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146676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B50BF10-F215-4023-B911-E36CECB09FC4}" type="datetimeFigureOut">
              <a:rPr lang="en-IN" smtClean="0"/>
              <a:t>25-04-2021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1068404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B50BF10-F215-4023-B911-E36CECB09FC4}" type="datetimeFigureOut">
              <a:rPr lang="en-IN" smtClean="0"/>
              <a:t>25-04-2021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953A8E0-ADBB-48D7-8C14-3B57AD3F75BC}" type="slidenum">
              <a:rPr lang="en-IN" smtClean="0"/>
              <a:t>‹#›</a:t>
            </a:fld>
            <a:endParaRPr lang="en-IN"/>
          </a:p>
        </p:txBody>
      </p:sp>
    </p:spTree>
    <p:extLst>
      <p:ext uri="{BB962C8B-B14F-4D97-AF65-F5344CB8AC3E}">
        <p14:creationId xmlns:p14="http://schemas.microsoft.com/office/powerpoint/2010/main" val="181867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50BF10-F215-4023-B911-E36CECB09FC4}" type="datetimeFigureOut">
              <a:rPr lang="en-IN" smtClean="0"/>
              <a:t>25-04-2021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53A8E0-ADBB-48D7-8C14-3B57AD3F75BC}" type="slidenum">
              <a:rPr lang="en-IN" smtClean="0"/>
              <a:t>‹#›</a:t>
            </a:fld>
            <a:endParaRPr lang="en-IN"/>
          </a:p>
        </p:txBody>
      </p:sp>
    </p:spTree>
    <p:extLst>
      <p:ext uri="{BB962C8B-B14F-4D97-AF65-F5344CB8AC3E}">
        <p14:creationId xmlns:p14="http://schemas.microsoft.com/office/powerpoint/2010/main" val="227534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B50BF10-F215-4023-B911-E36CECB09FC4}" type="datetimeFigureOut">
              <a:rPr lang="en-IN" smtClean="0"/>
              <a:t>25-04-2021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953A8E0-ADBB-48D7-8C14-3B57AD3F75B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42881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582" y="1978243"/>
            <a:ext cx="10058400" cy="1450757"/>
          </a:xfrm>
        </p:spPr>
        <p:txBody>
          <a:bodyPr>
            <a:normAutofit/>
          </a:bodyPr>
          <a:lstStyle/>
          <a:p>
            <a:pPr lvl="0" algn="ctr" fontAlgn="base">
              <a:lnSpc>
                <a:spcPct val="100000"/>
              </a:lnSpc>
              <a:spcAft>
                <a:spcPct val="0"/>
              </a:spcAft>
            </a:pPr>
            <a:r>
              <a:rPr lang="en-US" sz="1800" b="1" dirty="0">
                <a:solidFill>
                  <a:srgbClr val="000000"/>
                </a:solidFill>
                <a:latin typeface="Calibri" pitchFamily="34" charset="0"/>
                <a:ea typeface="Times New Roman" pitchFamily="18" charset="0"/>
                <a:cs typeface="Times New Roman" pitchFamily="18" charset="0"/>
              </a:rPr>
              <a:t>Information Technology Department</a:t>
            </a:r>
            <a:br>
              <a:rPr lang="en-US" sz="1800" dirty="0">
                <a:solidFill>
                  <a:schemeClr val="tx1"/>
                </a:solidFill>
                <a:latin typeface="Arial" pitchFamily="34" charset="0"/>
                <a:cs typeface="Arial" pitchFamily="34" charset="0"/>
              </a:rPr>
            </a:br>
            <a:r>
              <a:rPr lang="en-US" sz="1800" b="1" dirty="0">
                <a:solidFill>
                  <a:srgbClr val="000000"/>
                </a:solidFill>
                <a:latin typeface="Calibri" pitchFamily="34" charset="0"/>
                <a:ea typeface="Times New Roman" pitchFamily="18" charset="0"/>
                <a:cs typeface="Times New Roman" pitchFamily="18" charset="0"/>
              </a:rPr>
              <a:t>Birla Vishwakarma Mahavidyalaya Engineering College</a:t>
            </a:r>
            <a:br>
              <a:rPr lang="en-US" sz="1800" dirty="0">
                <a:solidFill>
                  <a:schemeClr val="tx1"/>
                </a:solidFill>
                <a:latin typeface="Arial" pitchFamily="34" charset="0"/>
                <a:cs typeface="Arial" pitchFamily="34" charset="0"/>
              </a:rPr>
            </a:br>
            <a:r>
              <a:rPr lang="en-US" sz="1800" b="1" dirty="0">
                <a:solidFill>
                  <a:srgbClr val="000000"/>
                </a:solidFill>
                <a:latin typeface="Calibri" pitchFamily="34" charset="0"/>
                <a:ea typeface="Times New Roman" pitchFamily="18" charset="0"/>
                <a:cs typeface="Times New Roman" pitchFamily="18" charset="0"/>
              </a:rPr>
              <a:t>(An Autonomous Institution)</a:t>
            </a:r>
            <a:br>
              <a:rPr lang="en-US" sz="1800" dirty="0">
                <a:solidFill>
                  <a:schemeClr val="tx1"/>
                </a:solidFill>
                <a:latin typeface="Arial" pitchFamily="34" charset="0"/>
                <a:cs typeface="Arial" pitchFamily="34" charset="0"/>
              </a:rPr>
            </a:br>
            <a:endParaRPr lang="en-IN" sz="1800" dirty="0"/>
          </a:p>
        </p:txBody>
      </p:sp>
      <p:sp>
        <p:nvSpPr>
          <p:cNvPr id="3" name="Content Placeholder 2"/>
          <p:cNvSpPr>
            <a:spLocks noGrp="1"/>
          </p:cNvSpPr>
          <p:nvPr>
            <p:ph idx="1"/>
          </p:nvPr>
        </p:nvSpPr>
        <p:spPr>
          <a:xfrm>
            <a:off x="3640393" y="3246522"/>
            <a:ext cx="5530240" cy="2420984"/>
          </a:xfrm>
        </p:spPr>
        <p:txBody>
          <a:bodyPr>
            <a:normAutofit/>
          </a:bodyPr>
          <a:lstStyle/>
          <a:p>
            <a:pPr marL="0" lvl="0" indent="0" fontAlgn="base">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b="1" dirty="0">
                <a:solidFill>
                  <a:srgbClr val="000000"/>
                </a:solidFill>
                <a:latin typeface="Times New Roman" panose="02020603050405020304" pitchFamily="18" charset="0"/>
                <a:ea typeface="Times New Roman" pitchFamily="18" charset="0"/>
                <a:cs typeface="Times New Roman" panose="02020603050405020304" pitchFamily="18" charset="0"/>
              </a:rPr>
              <a:t>Subject:			</a:t>
            </a: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3IT31- Mini Project</a:t>
            </a:r>
          </a:p>
          <a:p>
            <a:pPr marL="0" lvl="0" indent="0" fontAlgn="base">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b="1" dirty="0">
                <a:solidFill>
                  <a:srgbClr val="000000"/>
                </a:solidFill>
                <a:latin typeface="Times New Roman" panose="02020603050405020304" pitchFamily="18" charset="0"/>
                <a:ea typeface="Times New Roman" pitchFamily="18" charset="0"/>
                <a:cs typeface="Times New Roman" panose="02020603050405020304" pitchFamily="18" charset="0"/>
              </a:rPr>
              <a:t>Project Title:      	</a:t>
            </a:r>
            <a:r>
              <a:rPr lang="en-US" sz="1600" b="1" dirty="0">
                <a:solidFill>
                  <a:srgbClr val="000000"/>
                </a:solidFill>
                <a:latin typeface="Segoe UI" panose="020B0502040204020203" pitchFamily="34" charset="0"/>
                <a:ea typeface="Times New Roman" pitchFamily="18" charset="0"/>
                <a:cs typeface="Segoe UI" panose="020B0502040204020203" pitchFamily="34" charset="0"/>
              </a:rPr>
              <a:t>Optical Mark Recognize System</a:t>
            </a:r>
            <a:endParaRPr lang="en-US" sz="1600" b="1" dirty="0">
              <a:solidFill>
                <a:schemeClr val="tx1"/>
              </a:solidFill>
              <a:latin typeface="Segoe UI" panose="020B0502040204020203" pitchFamily="34" charset="0"/>
              <a:cs typeface="Segoe UI" panose="020B0502040204020203" pitchFamily="34"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b="1" dirty="0">
                <a:solidFill>
                  <a:srgbClr val="000000"/>
                </a:solidFill>
                <a:latin typeface="Times New Roman" panose="02020603050405020304" pitchFamily="18" charset="0"/>
                <a:ea typeface="Times New Roman" pitchFamily="18" charset="0"/>
                <a:cs typeface="Times New Roman" panose="02020603050405020304" pitchFamily="18" charset="0"/>
              </a:rPr>
              <a:t>Group members: 	</a:t>
            </a: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Ashishkumar Dobariya(18IT445)</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               			Mayur Jiyani(18IT446)</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           			Ritul Bathani(18IT447)</a:t>
            </a: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endParaRPr 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tabLst>
                <a:tab pos="457200" algn="l"/>
                <a:tab pos="914400" algn="l"/>
                <a:tab pos="1371600" algn="l"/>
                <a:tab pos="1828800" algn="l"/>
                <a:tab pos="2286000" algn="l"/>
                <a:tab pos="2743200" algn="l"/>
                <a:tab pos="3200400" algn="l"/>
                <a:tab pos="3817938" algn="l"/>
              </a:tabLst>
            </a:pPr>
            <a:r>
              <a:rPr lang="en-US" sz="1600" b="1" dirty="0">
                <a:solidFill>
                  <a:srgbClr val="000000"/>
                </a:solidFill>
                <a:latin typeface="Times New Roman" panose="02020603050405020304" pitchFamily="18" charset="0"/>
                <a:ea typeface="Times New Roman" pitchFamily="18" charset="0"/>
                <a:cs typeface="Times New Roman" panose="02020603050405020304" pitchFamily="18" charset="0"/>
              </a:rPr>
              <a:t>Guided by:         	</a:t>
            </a:r>
            <a:r>
              <a:rPr lang="en-US" sz="1600" dirty="0">
                <a:solidFill>
                  <a:srgbClr val="000000"/>
                </a:solidFill>
                <a:latin typeface="Times New Roman" panose="02020603050405020304" pitchFamily="18" charset="0"/>
                <a:ea typeface="Times New Roman" pitchFamily="18" charset="0"/>
                <a:cs typeface="Times New Roman" panose="02020603050405020304" pitchFamily="18" charset="0"/>
              </a:rPr>
              <a:t>Prof. Nilesh Prajapati</a:t>
            </a:r>
            <a:endParaRPr lang="en-US" sz="1600" dirty="0">
              <a:solidFill>
                <a:schemeClr val="tx1"/>
              </a:solidFill>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1026" name="Picture 2" descr="BVM Engineering College">
            <a:extLst>
              <a:ext uri="{FF2B5EF4-FFF2-40B4-BE49-F238E27FC236}">
                <a16:creationId xmlns:a16="http://schemas.microsoft.com/office/drawing/2014/main" id="{DEC6F51B-D266-4587-9B6C-E826AD4BB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94" y="141673"/>
            <a:ext cx="20097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8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EE7F044-FB52-462F-B246-17500FDC4414}"/>
              </a:ext>
            </a:extLst>
          </p:cNvPr>
          <p:cNvSpPr>
            <a:spLocks noChangeArrowheads="1"/>
          </p:cNvSpPr>
          <p:nvPr/>
        </p:nvSpPr>
        <p:spPr bwMode="auto">
          <a:xfrm>
            <a:off x="559293" y="71021"/>
            <a:ext cx="3120854" cy="7694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3) Document recognition module:</a:t>
            </a:r>
            <a:endParaRPr kumimoji="0" lang="en-US" sz="7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sng" strike="noStrike" cap="none" normalizeH="0" baseline="0" dirty="0">
              <a:ln>
                <a:noFill/>
              </a:ln>
              <a:solidFill>
                <a:srgbClr val="000000"/>
              </a:solidFill>
              <a:effectLst/>
              <a:latin typeface="Times New Roman" pitchFamily="18"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rgbClr val="000000"/>
                </a:solidFill>
                <a:effectLst/>
                <a:latin typeface="Times New Roman" pitchFamily="18" charset="0"/>
                <a:ea typeface="Calibri" pitchFamily="34" charset="0"/>
                <a:cs typeface="Times New Roman" pitchFamily="18" charset="0"/>
              </a:rPr>
              <a:t>Code: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descr="Screenshot (95).png">
            <a:extLst>
              <a:ext uri="{FF2B5EF4-FFF2-40B4-BE49-F238E27FC236}">
                <a16:creationId xmlns:a16="http://schemas.microsoft.com/office/drawing/2014/main" id="{1A06804C-0365-4457-BE9C-017343A7C510}"/>
              </a:ext>
            </a:extLst>
          </p:cNvPr>
          <p:cNvPicPr/>
          <p:nvPr/>
        </p:nvPicPr>
        <p:blipFill>
          <a:blip r:embed="rId2"/>
          <a:srcRect l="11851" t="11347" r="44715" b="8115"/>
          <a:stretch>
            <a:fillRect/>
          </a:stretch>
        </p:blipFill>
        <p:spPr>
          <a:xfrm>
            <a:off x="702137" y="856815"/>
            <a:ext cx="5643602" cy="5286412"/>
          </a:xfrm>
          <a:prstGeom prst="rect">
            <a:avLst/>
          </a:prstGeom>
        </p:spPr>
      </p:pic>
    </p:spTree>
    <p:extLst>
      <p:ext uri="{BB962C8B-B14F-4D97-AF65-F5344CB8AC3E}">
        <p14:creationId xmlns:p14="http://schemas.microsoft.com/office/powerpoint/2010/main" val="404063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90BC293-A1B0-4536-A64F-B4181CAE86D6}"/>
              </a:ext>
            </a:extLst>
          </p:cNvPr>
          <p:cNvSpPr>
            <a:spLocks noChangeArrowheads="1"/>
          </p:cNvSpPr>
          <p:nvPr/>
        </p:nvSpPr>
        <p:spPr bwMode="auto">
          <a:xfrm>
            <a:off x="782036" y="326111"/>
            <a:ext cx="89319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Output:</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2">
            <a:extLst>
              <a:ext uri="{FF2B5EF4-FFF2-40B4-BE49-F238E27FC236}">
                <a16:creationId xmlns:a16="http://schemas.microsoft.com/office/drawing/2014/main" id="{922A5D4F-64C9-4F3E-855B-F9B6B6247976}"/>
              </a:ext>
            </a:extLst>
          </p:cNvPr>
          <p:cNvSpPr>
            <a:spLocks noChangeArrowheads="1"/>
          </p:cNvSpPr>
          <p:nvPr/>
        </p:nvSpPr>
        <p:spPr bwMode="auto">
          <a:xfrm>
            <a:off x="710614" y="2955075"/>
            <a:ext cx="91440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600" b="1" u="sng"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600" b="1" u="sng"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Description:</a:t>
            </a:r>
            <a:endParaRPr kumimoji="0" lang="en-US" sz="7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Then find the large rectangle from all the rectangles. After this image to convert warp image for large rectangle area. This warp image to find area of circle using </a:t>
            </a:r>
            <a:r>
              <a:rPr kumimoji="0" lang="en-US" sz="16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OpenCV</a:t>
            </a:r>
            <a:r>
              <a:rPr kumimoji="0" 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function.</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Picture 6" descr="Screenshot (94).png">
            <a:extLst>
              <a:ext uri="{FF2B5EF4-FFF2-40B4-BE49-F238E27FC236}">
                <a16:creationId xmlns:a16="http://schemas.microsoft.com/office/drawing/2014/main" id="{32E241F7-4C9B-4365-A7C0-5AD68693EFBB}"/>
              </a:ext>
            </a:extLst>
          </p:cNvPr>
          <p:cNvPicPr/>
          <p:nvPr/>
        </p:nvPicPr>
        <p:blipFill>
          <a:blip r:embed="rId2"/>
          <a:srcRect l="32825" t="34801" r="35176" b="37026"/>
          <a:stretch>
            <a:fillRect/>
          </a:stretch>
        </p:blipFill>
        <p:spPr>
          <a:xfrm>
            <a:off x="782036" y="905238"/>
            <a:ext cx="4697004" cy="2514600"/>
          </a:xfrm>
          <a:prstGeom prst="rect">
            <a:avLst/>
          </a:prstGeom>
        </p:spPr>
      </p:pic>
    </p:spTree>
    <p:extLst>
      <p:ext uri="{BB962C8B-B14F-4D97-AF65-F5344CB8AC3E}">
        <p14:creationId xmlns:p14="http://schemas.microsoft.com/office/powerpoint/2010/main" val="426568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91CBB1E-BD13-4648-B207-C87E87AC8460}"/>
              </a:ext>
            </a:extLst>
          </p:cNvPr>
          <p:cNvSpPr>
            <a:spLocks noGrp="1"/>
          </p:cNvSpPr>
          <p:nvPr>
            <p:ph type="title"/>
          </p:nvPr>
        </p:nvSpPr>
        <p:spPr>
          <a:xfrm>
            <a:off x="822960" y="286605"/>
            <a:ext cx="7543800" cy="550108"/>
          </a:xfrm>
        </p:spPr>
        <p:txBody>
          <a:bodyPr>
            <a:normAutofit/>
          </a:bodyPr>
          <a:lstStyle/>
          <a:p>
            <a:r>
              <a:rPr lang="en-IN" sz="1600" b="1" u="sng" dirty="0">
                <a:solidFill>
                  <a:schemeClr val="tx1"/>
                </a:solidFill>
                <a:latin typeface="Times New Roman" panose="02020603050405020304" pitchFamily="18" charset="0"/>
                <a:cs typeface="Times New Roman" panose="02020603050405020304" pitchFamily="18" charset="0"/>
              </a:rPr>
              <a:t>4)Document Editing Module:</a:t>
            </a:r>
          </a:p>
        </p:txBody>
      </p:sp>
      <p:pic>
        <p:nvPicPr>
          <p:cNvPr id="5" name="Picture 4">
            <a:extLst>
              <a:ext uri="{FF2B5EF4-FFF2-40B4-BE49-F238E27FC236}">
                <a16:creationId xmlns:a16="http://schemas.microsoft.com/office/drawing/2014/main" id="{6EFFB46A-B9C1-4174-AD6B-49832CEE0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301362"/>
            <a:ext cx="5776837" cy="4567732"/>
          </a:xfrm>
          <a:prstGeom prst="rect">
            <a:avLst/>
          </a:prstGeom>
        </p:spPr>
      </p:pic>
      <p:pic>
        <p:nvPicPr>
          <p:cNvPr id="3" name="Picture 2">
            <a:extLst>
              <a:ext uri="{FF2B5EF4-FFF2-40B4-BE49-F238E27FC236}">
                <a16:creationId xmlns:a16="http://schemas.microsoft.com/office/drawing/2014/main" id="{BAB25B63-2447-4463-88D3-320CF46D9D4E}"/>
              </a:ext>
            </a:extLst>
          </p:cNvPr>
          <p:cNvPicPr>
            <a:picLocks noChangeAspect="1"/>
          </p:cNvPicPr>
          <p:nvPr/>
        </p:nvPicPr>
        <p:blipFill>
          <a:blip r:embed="rId3"/>
          <a:stretch>
            <a:fillRect/>
          </a:stretch>
        </p:blipFill>
        <p:spPr>
          <a:xfrm>
            <a:off x="6801975" y="1301362"/>
            <a:ext cx="2385267" cy="2370025"/>
          </a:xfrm>
          <a:prstGeom prst="rect">
            <a:avLst/>
          </a:prstGeom>
        </p:spPr>
      </p:pic>
      <p:pic>
        <p:nvPicPr>
          <p:cNvPr id="7" name="Picture 6">
            <a:extLst>
              <a:ext uri="{FF2B5EF4-FFF2-40B4-BE49-F238E27FC236}">
                <a16:creationId xmlns:a16="http://schemas.microsoft.com/office/drawing/2014/main" id="{B9D0F35D-916E-483E-8B6A-2E78BF07D02E}"/>
              </a:ext>
            </a:extLst>
          </p:cNvPr>
          <p:cNvPicPr>
            <a:picLocks noChangeAspect="1"/>
          </p:cNvPicPr>
          <p:nvPr/>
        </p:nvPicPr>
        <p:blipFill rotWithShape="1">
          <a:blip r:embed="rId4"/>
          <a:srcRect l="33144"/>
          <a:stretch/>
        </p:blipFill>
        <p:spPr>
          <a:xfrm>
            <a:off x="6801975" y="3671386"/>
            <a:ext cx="4778527" cy="2392848"/>
          </a:xfrm>
          <a:prstGeom prst="rect">
            <a:avLst/>
          </a:prstGeom>
        </p:spPr>
      </p:pic>
      <p:pic>
        <p:nvPicPr>
          <p:cNvPr id="9" name="Picture 8">
            <a:extLst>
              <a:ext uri="{FF2B5EF4-FFF2-40B4-BE49-F238E27FC236}">
                <a16:creationId xmlns:a16="http://schemas.microsoft.com/office/drawing/2014/main" id="{959BB5D7-13B9-460A-A3D3-161461DD374D}"/>
              </a:ext>
            </a:extLst>
          </p:cNvPr>
          <p:cNvPicPr>
            <a:picLocks noChangeAspect="1"/>
          </p:cNvPicPr>
          <p:nvPr/>
        </p:nvPicPr>
        <p:blipFill>
          <a:blip r:embed="rId5"/>
          <a:stretch>
            <a:fillRect/>
          </a:stretch>
        </p:blipFill>
        <p:spPr>
          <a:xfrm>
            <a:off x="9187241" y="1297805"/>
            <a:ext cx="2393261" cy="2370025"/>
          </a:xfrm>
          <a:prstGeom prst="rect">
            <a:avLst/>
          </a:prstGeom>
        </p:spPr>
      </p:pic>
      <p:cxnSp>
        <p:nvCxnSpPr>
          <p:cNvPr id="11" name="Straight Arrow Connector 10">
            <a:extLst>
              <a:ext uri="{FF2B5EF4-FFF2-40B4-BE49-F238E27FC236}">
                <a16:creationId xmlns:a16="http://schemas.microsoft.com/office/drawing/2014/main" id="{E5B26D74-B9E1-4582-8B95-5A0893D0E31E}"/>
              </a:ext>
            </a:extLst>
          </p:cNvPr>
          <p:cNvCxnSpPr/>
          <p:nvPr/>
        </p:nvCxnSpPr>
        <p:spPr>
          <a:xfrm flipV="1">
            <a:off x="5211192" y="3364637"/>
            <a:ext cx="1464816" cy="6436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37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98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BC48F6-5D98-42BD-A2BA-BAE4B16617B2}"/>
              </a:ext>
            </a:extLst>
          </p:cNvPr>
          <p:cNvSpPr>
            <a:spLocks noGrp="1"/>
          </p:cNvSpPr>
          <p:nvPr>
            <p:ph type="title"/>
          </p:nvPr>
        </p:nvSpPr>
        <p:spPr>
          <a:xfrm>
            <a:off x="822960" y="764703"/>
            <a:ext cx="7543800" cy="504057"/>
          </a:xfrm>
        </p:spPr>
        <p:txBody>
          <a:bodyPr/>
          <a:lstStyle/>
          <a:p>
            <a:pPr lvl="0"/>
            <a:r>
              <a:rPr lang="en-US" sz="1600" b="1" u="sng" dirty="0">
                <a:solidFill>
                  <a:schemeClr val="tx1"/>
                </a:solidFill>
                <a:latin typeface="Times New Roman" pitchFamily="18" charset="0"/>
                <a:ea typeface="Calibri" pitchFamily="34" charset="0"/>
                <a:cs typeface="Times New Roman" pitchFamily="18" charset="0"/>
              </a:rPr>
              <a:t>Description:</a:t>
            </a:r>
            <a:endParaRPr lang="en-IN" dirty="0"/>
          </a:p>
        </p:txBody>
      </p:sp>
      <p:sp>
        <p:nvSpPr>
          <p:cNvPr id="5" name="Content Placeholder 2">
            <a:extLst>
              <a:ext uri="{FF2B5EF4-FFF2-40B4-BE49-F238E27FC236}">
                <a16:creationId xmlns:a16="http://schemas.microsoft.com/office/drawing/2014/main" id="{1909CEC1-D6BB-49DD-AE49-F17FFB31C286}"/>
              </a:ext>
            </a:extLst>
          </p:cNvPr>
          <p:cNvSpPr>
            <a:spLocks noGrp="1"/>
          </p:cNvSpPr>
          <p:nvPr>
            <p:ph idx="1"/>
          </p:nvPr>
        </p:nvSpPr>
        <p:spPr>
          <a:xfrm>
            <a:off x="822959" y="1845734"/>
            <a:ext cx="9368606" cy="3116883"/>
          </a:xfrm>
        </p:spPr>
        <p:txBody>
          <a:bodyPr>
            <a:normAutofit/>
          </a:bodyPr>
          <a:lstStyle/>
          <a:p>
            <a:pPr algn="just"/>
            <a:r>
              <a:rPr lang="en-IN" sz="1600" dirty="0">
                <a:solidFill>
                  <a:schemeClr val="tx1"/>
                </a:solidFill>
                <a:latin typeface="Times New Roman" panose="02020603050405020304" pitchFamily="18" charset="0"/>
                <a:cs typeface="Times New Roman" panose="02020603050405020304" pitchFamily="18" charset="0"/>
              </a:rPr>
              <a:t>We have passed the threshold parameter (170,255) in threshold function. Every bubble is spited and returned by the </a:t>
            </a:r>
            <a:r>
              <a:rPr lang="en-IN" sz="1600" dirty="0" err="1">
                <a:solidFill>
                  <a:schemeClr val="tx1"/>
                </a:solidFill>
                <a:latin typeface="Times New Roman" panose="02020603050405020304" pitchFamily="18" charset="0"/>
                <a:cs typeface="Times New Roman" panose="02020603050405020304" pitchFamily="18" charset="0"/>
              </a:rPr>
              <a:t>splitBoxes</a:t>
            </a:r>
            <a:r>
              <a:rPr lang="en-IN" sz="1600" dirty="0">
                <a:solidFill>
                  <a:schemeClr val="tx1"/>
                </a:solidFill>
                <a:latin typeface="Times New Roman" panose="02020603050405020304" pitchFamily="18" charset="0"/>
                <a:cs typeface="Times New Roman" panose="02020603050405020304" pitchFamily="18" charset="0"/>
              </a:rPr>
              <a:t>(). The pixel of every bubble is </a:t>
            </a:r>
            <a:r>
              <a:rPr lang="en-IN" sz="1600" dirty="0" err="1">
                <a:solidFill>
                  <a:schemeClr val="tx1"/>
                </a:solidFill>
                <a:latin typeface="Times New Roman" panose="02020603050405020304" pitchFamily="18" charset="0"/>
                <a:cs typeface="Times New Roman" panose="02020603050405020304" pitchFamily="18" charset="0"/>
              </a:rPr>
              <a:t>myPixelVal</a:t>
            </a:r>
            <a:r>
              <a:rPr lang="en-IN" sz="1600" dirty="0">
                <a:solidFill>
                  <a:schemeClr val="tx1"/>
                </a:solidFill>
                <a:latin typeface="Times New Roman" panose="02020603050405020304" pitchFamily="18" charset="0"/>
                <a:cs typeface="Times New Roman" panose="02020603050405020304" pitchFamily="18" charset="0"/>
              </a:rPr>
              <a:t> matrix. </a:t>
            </a:r>
          </a:p>
        </p:txBody>
      </p:sp>
    </p:spTree>
    <p:extLst>
      <p:ext uri="{BB962C8B-B14F-4D97-AF65-F5344CB8AC3E}">
        <p14:creationId xmlns:p14="http://schemas.microsoft.com/office/powerpoint/2010/main" val="141915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29044F-1F5E-4ED5-AD08-6E1F20CBEF48}"/>
              </a:ext>
            </a:extLst>
          </p:cNvPr>
          <p:cNvSpPr>
            <a:spLocks noGrp="1"/>
          </p:cNvSpPr>
          <p:nvPr>
            <p:ph type="title"/>
          </p:nvPr>
        </p:nvSpPr>
        <p:spPr>
          <a:xfrm>
            <a:off x="822960" y="286605"/>
            <a:ext cx="7543800" cy="838140"/>
          </a:xfrm>
        </p:spPr>
        <p:txBody>
          <a:bodyPr>
            <a:normAutofit/>
          </a:bodyPr>
          <a:lstStyle/>
          <a:p>
            <a:r>
              <a:rPr lang="en-IN" sz="1600" b="1" u="sng" dirty="0">
                <a:solidFill>
                  <a:schemeClr val="tx1"/>
                </a:solidFill>
                <a:latin typeface="Times New Roman" panose="02020603050405020304" pitchFamily="18" charset="0"/>
                <a:cs typeface="Times New Roman" panose="02020603050405020304" pitchFamily="18" charset="0"/>
              </a:rPr>
              <a:t>5) Document searching module:</a:t>
            </a:r>
            <a:br>
              <a:rPr lang="en-IN" sz="1400" b="1" u="sng" dirty="0">
                <a:solidFill>
                  <a:schemeClr val="tx1"/>
                </a:solidFill>
                <a:latin typeface="Times New Roman" panose="02020603050405020304" pitchFamily="18" charset="0"/>
                <a:cs typeface="Times New Roman" panose="02020603050405020304" pitchFamily="18" charset="0"/>
              </a:rPr>
            </a:b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4EBC8139-440D-4FA6-8019-7B3754DFEBE7}"/>
              </a:ext>
            </a:extLst>
          </p:cNvPr>
          <p:cNvSpPr>
            <a:spLocks noGrp="1"/>
          </p:cNvSpPr>
          <p:nvPr>
            <p:ph idx="1"/>
          </p:nvPr>
        </p:nvSpPr>
        <p:spPr>
          <a:xfrm>
            <a:off x="822959" y="1268760"/>
            <a:ext cx="9235441" cy="4600334"/>
          </a:xfrm>
        </p:spPr>
        <p:txBody>
          <a:bodyPr>
            <a:normAutofit/>
          </a:bodyPr>
          <a:lstStyle/>
          <a:p>
            <a:r>
              <a:rPr lang="en-IN" sz="1600" b="1" u="sng" dirty="0">
                <a:solidFill>
                  <a:schemeClr val="tx1"/>
                </a:solidFill>
                <a:latin typeface="Times New Roman" panose="02020603050405020304" pitchFamily="18" charset="0"/>
                <a:cs typeface="Times New Roman" panose="02020603050405020304" pitchFamily="18" charset="0"/>
              </a:rPr>
              <a:t>Code:</a:t>
            </a: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latin typeface="Times New Roman" panose="02020603050405020304" pitchFamily="18" charset="0"/>
              <a:cs typeface="Times New Roman" panose="02020603050405020304" pitchFamily="18" charset="0"/>
            </a:endParaRPr>
          </a:p>
          <a:p>
            <a:endParaRPr lang="en-IN" sz="1600" b="1" u="sng" dirty="0">
              <a:solidFill>
                <a:schemeClr val="tx1"/>
              </a:solidFill>
            </a:endParaRPr>
          </a:p>
          <a:p>
            <a:pPr marL="0" indent="0">
              <a:buNone/>
            </a:pPr>
            <a:endParaRPr lang="en-IN" sz="1600" b="1" u="sng" dirty="0">
              <a:solidFill>
                <a:schemeClr val="tx1"/>
              </a:solidFill>
            </a:endParaRPr>
          </a:p>
        </p:txBody>
      </p:sp>
      <p:pic>
        <p:nvPicPr>
          <p:cNvPr id="6" name="Picture 5">
            <a:extLst>
              <a:ext uri="{FF2B5EF4-FFF2-40B4-BE49-F238E27FC236}">
                <a16:creationId xmlns:a16="http://schemas.microsoft.com/office/drawing/2014/main" id="{224490B7-9546-44CA-B4D1-4D5D5FC4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595" y="1609806"/>
            <a:ext cx="5349240" cy="1981200"/>
          </a:xfrm>
          <a:prstGeom prst="rect">
            <a:avLst/>
          </a:prstGeom>
        </p:spPr>
      </p:pic>
      <p:pic>
        <p:nvPicPr>
          <p:cNvPr id="8" name="Picture 7">
            <a:extLst>
              <a:ext uri="{FF2B5EF4-FFF2-40B4-BE49-F238E27FC236}">
                <a16:creationId xmlns:a16="http://schemas.microsoft.com/office/drawing/2014/main" id="{33312B34-9027-496C-84FF-EB7BF649FFDA}"/>
              </a:ext>
            </a:extLst>
          </p:cNvPr>
          <p:cNvPicPr>
            <a:picLocks noChangeAspect="1"/>
          </p:cNvPicPr>
          <p:nvPr/>
        </p:nvPicPr>
        <p:blipFill>
          <a:blip r:embed="rId3"/>
          <a:stretch>
            <a:fillRect/>
          </a:stretch>
        </p:blipFill>
        <p:spPr>
          <a:xfrm>
            <a:off x="6824896" y="1609806"/>
            <a:ext cx="4200134" cy="313443"/>
          </a:xfrm>
          <a:prstGeom prst="rect">
            <a:avLst/>
          </a:prstGeom>
        </p:spPr>
      </p:pic>
      <p:pic>
        <p:nvPicPr>
          <p:cNvPr id="10" name="Picture 9">
            <a:extLst>
              <a:ext uri="{FF2B5EF4-FFF2-40B4-BE49-F238E27FC236}">
                <a16:creationId xmlns:a16="http://schemas.microsoft.com/office/drawing/2014/main" id="{38886AE4-836D-4BAE-884D-CFBFC71D130B}"/>
              </a:ext>
            </a:extLst>
          </p:cNvPr>
          <p:cNvPicPr>
            <a:picLocks noChangeAspect="1"/>
          </p:cNvPicPr>
          <p:nvPr/>
        </p:nvPicPr>
        <p:blipFill>
          <a:blip r:embed="rId4"/>
          <a:stretch>
            <a:fillRect/>
          </a:stretch>
        </p:blipFill>
        <p:spPr>
          <a:xfrm>
            <a:off x="6824896" y="1923248"/>
            <a:ext cx="4200134" cy="4337095"/>
          </a:xfrm>
          <a:prstGeom prst="rect">
            <a:avLst/>
          </a:prstGeom>
        </p:spPr>
      </p:pic>
    </p:spTree>
    <p:extLst>
      <p:ext uri="{BB962C8B-B14F-4D97-AF65-F5344CB8AC3E}">
        <p14:creationId xmlns:p14="http://schemas.microsoft.com/office/powerpoint/2010/main" val="347752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654FD4-2C83-4E1F-A8D5-280AAE8131B0}"/>
              </a:ext>
            </a:extLst>
          </p:cNvPr>
          <p:cNvSpPr txBox="1"/>
          <p:nvPr/>
        </p:nvSpPr>
        <p:spPr>
          <a:xfrm>
            <a:off x="1224381" y="807868"/>
            <a:ext cx="8667116" cy="923330"/>
          </a:xfrm>
          <a:prstGeom prst="rect">
            <a:avLst/>
          </a:prstGeom>
          <a:noFill/>
        </p:spPr>
        <p:txBody>
          <a:bodyPr wrap="none" rtlCol="0">
            <a:spAutoFit/>
          </a:bodyPr>
          <a:lstStyle/>
          <a:p>
            <a:r>
              <a:rPr lang="en-IN" dirty="0"/>
              <a:t>Test Case :</a:t>
            </a:r>
          </a:p>
          <a:p>
            <a:endParaRPr lang="en-IN" dirty="0"/>
          </a:p>
          <a:p>
            <a:r>
              <a:rPr lang="en-IN" dirty="0"/>
              <a:t>Test Case 1						Test Case: 2						Test Case 3:</a:t>
            </a:r>
          </a:p>
        </p:txBody>
      </p:sp>
      <p:pic>
        <p:nvPicPr>
          <p:cNvPr id="6" name="Picture 5">
            <a:extLst>
              <a:ext uri="{FF2B5EF4-FFF2-40B4-BE49-F238E27FC236}">
                <a16:creationId xmlns:a16="http://schemas.microsoft.com/office/drawing/2014/main" id="{68BC8939-6C02-4864-B429-A84B79B0635D}"/>
              </a:ext>
            </a:extLst>
          </p:cNvPr>
          <p:cNvPicPr>
            <a:picLocks noChangeAspect="1"/>
          </p:cNvPicPr>
          <p:nvPr/>
        </p:nvPicPr>
        <p:blipFill>
          <a:blip r:embed="rId2"/>
          <a:stretch>
            <a:fillRect/>
          </a:stretch>
        </p:blipFill>
        <p:spPr>
          <a:xfrm>
            <a:off x="1224381" y="1796198"/>
            <a:ext cx="3134555" cy="3265604"/>
          </a:xfrm>
          <a:prstGeom prst="rect">
            <a:avLst/>
          </a:prstGeom>
        </p:spPr>
      </p:pic>
      <p:pic>
        <p:nvPicPr>
          <p:cNvPr id="8" name="Picture 7">
            <a:extLst>
              <a:ext uri="{FF2B5EF4-FFF2-40B4-BE49-F238E27FC236}">
                <a16:creationId xmlns:a16="http://schemas.microsoft.com/office/drawing/2014/main" id="{3C7CA481-CD87-4387-BDA4-6B665975C24D}"/>
              </a:ext>
            </a:extLst>
          </p:cNvPr>
          <p:cNvPicPr>
            <a:picLocks noChangeAspect="1"/>
          </p:cNvPicPr>
          <p:nvPr/>
        </p:nvPicPr>
        <p:blipFill>
          <a:blip r:embed="rId3"/>
          <a:stretch>
            <a:fillRect/>
          </a:stretch>
        </p:blipFill>
        <p:spPr>
          <a:xfrm>
            <a:off x="4851109" y="1796198"/>
            <a:ext cx="3154603" cy="3265604"/>
          </a:xfrm>
          <a:prstGeom prst="rect">
            <a:avLst/>
          </a:prstGeom>
        </p:spPr>
      </p:pic>
      <p:pic>
        <p:nvPicPr>
          <p:cNvPr id="9" name="Picture 8">
            <a:extLst>
              <a:ext uri="{FF2B5EF4-FFF2-40B4-BE49-F238E27FC236}">
                <a16:creationId xmlns:a16="http://schemas.microsoft.com/office/drawing/2014/main" id="{FE96CC23-1732-4474-BED1-25BC3F1F3341}"/>
              </a:ext>
            </a:extLst>
          </p:cNvPr>
          <p:cNvPicPr>
            <a:picLocks noChangeAspect="1"/>
          </p:cNvPicPr>
          <p:nvPr/>
        </p:nvPicPr>
        <p:blipFill>
          <a:blip r:embed="rId4"/>
          <a:stretch>
            <a:fillRect/>
          </a:stretch>
        </p:blipFill>
        <p:spPr>
          <a:xfrm>
            <a:off x="8337797" y="1796198"/>
            <a:ext cx="3162480" cy="3265604"/>
          </a:xfrm>
          <a:prstGeom prst="rect">
            <a:avLst/>
          </a:prstGeom>
        </p:spPr>
      </p:pic>
    </p:spTree>
    <p:extLst>
      <p:ext uri="{BB962C8B-B14F-4D97-AF65-F5344CB8AC3E}">
        <p14:creationId xmlns:p14="http://schemas.microsoft.com/office/powerpoint/2010/main" val="93747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5F416D-5A6E-4221-8F4E-2F738BBF1156}"/>
              </a:ext>
            </a:extLst>
          </p:cNvPr>
          <p:cNvSpPr txBox="1"/>
          <p:nvPr/>
        </p:nvSpPr>
        <p:spPr>
          <a:xfrm>
            <a:off x="597022" y="508649"/>
            <a:ext cx="10642108" cy="3970318"/>
          </a:xfrm>
          <a:prstGeom prst="rect">
            <a:avLst/>
          </a:prstGeom>
          <a:noFill/>
        </p:spPr>
        <p:txBody>
          <a:bodyPr wrap="square">
            <a:spAutoFit/>
          </a:bodyPr>
          <a:lstStyle/>
          <a:p>
            <a:r>
              <a:rPr lang="en-IN" sz="1800" b="1" u="sng" dirty="0" err="1">
                <a:solidFill>
                  <a:schemeClr val="tx1"/>
                </a:solidFill>
                <a:latin typeface="Times New Roman" panose="02020603050405020304" pitchFamily="18" charset="0"/>
                <a:cs typeface="Times New Roman" panose="02020603050405020304" pitchFamily="18" charset="0"/>
              </a:rPr>
              <a:t>Discription</a:t>
            </a:r>
            <a:r>
              <a:rPr lang="en-IN" sz="1800" b="1" u="sng" dirty="0">
                <a:solidFill>
                  <a:schemeClr val="tx1"/>
                </a:solidFill>
                <a:latin typeface="Times New Roman" panose="02020603050405020304" pitchFamily="18" charset="0"/>
                <a:cs typeface="Times New Roman" panose="02020603050405020304" pitchFamily="18" charset="0"/>
              </a:rPr>
              <a:t>:</a:t>
            </a:r>
          </a:p>
          <a:p>
            <a:pPr algn="just"/>
            <a:r>
              <a:rPr lang="en-IN" sz="1800" dirty="0">
                <a:solidFill>
                  <a:schemeClr val="tx1"/>
                </a:solidFill>
                <a:latin typeface="Times New Roman" panose="02020603050405020304" pitchFamily="18" charset="0"/>
                <a:cs typeface="Times New Roman" panose="02020603050405020304" pitchFamily="18" charset="0"/>
              </a:rPr>
              <a:t>When press Final Image or Pre-Process Button  pre = 1 at that time Stacked images will be displayed and when fin=1 at that time final image will be displayed. Result of the mark sheet will be stored in the given the given path. </a:t>
            </a:r>
          </a:p>
          <a:p>
            <a:pPr algn="just"/>
            <a:endParaRPr lang="en-IN" sz="1800" dirty="0">
              <a:solidFill>
                <a:schemeClr val="tx1"/>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sz="1800" dirty="0">
              <a:solidFill>
                <a:schemeClr val="tx1"/>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sz="1800" dirty="0">
              <a:solidFill>
                <a:schemeClr val="tx1"/>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lvl="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Guide Remark:</a:t>
            </a:r>
            <a:endParaRPr lang="en-US" sz="700" dirty="0">
              <a:latin typeface="Times New Roman" panose="02020603050405020304" pitchFamily="18" charset="0"/>
              <a:cs typeface="Times New Roman" panose="02020603050405020304" pitchFamily="18" charset="0"/>
            </a:endParaRPr>
          </a:p>
          <a:p>
            <a:pPr lvl="0" algn="just"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dirty="0">
                <a:latin typeface="Times New Roman" panose="02020603050405020304" pitchFamily="18" charset="0"/>
                <a:ea typeface="Times New Roman" pitchFamily="18" charset="0"/>
                <a:cs typeface="Times New Roman" panose="02020603050405020304" pitchFamily="18" charset="0"/>
              </a:rPr>
              <a:t>Guide suggested that in the project we have to include mark sheet submission upload box so that user can manual submit the image. </a:t>
            </a:r>
            <a:endParaRPr lang="en-US" sz="2000" dirty="0">
              <a:latin typeface="Times New Roman" panose="02020603050405020304" pitchFamily="18" charset="0"/>
              <a:cs typeface="Times New Roman" panose="02020603050405020304" pitchFamily="18" charset="0"/>
            </a:endParaRPr>
          </a:p>
          <a:p>
            <a:pPr algn="just"/>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66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B66377-3DF8-4D95-AA8A-564BE99ACC22}"/>
              </a:ext>
            </a:extLst>
          </p:cNvPr>
          <p:cNvSpPr>
            <a:spLocks noGrp="1"/>
          </p:cNvSpPr>
          <p:nvPr>
            <p:ph type="title"/>
          </p:nvPr>
        </p:nvSpPr>
        <p:spPr>
          <a:xfrm>
            <a:off x="2324100" y="615078"/>
            <a:ext cx="7543800" cy="3358420"/>
          </a:xfrm>
        </p:spPr>
        <p:txBody>
          <a:bodyPr>
            <a:normAutofit/>
          </a:bodyPr>
          <a:lstStyle/>
          <a:p>
            <a:pPr algn="ctr"/>
            <a:r>
              <a:rPr lang="en-US" sz="8000" dirty="0">
                <a:latin typeface="Times New Roman" panose="02020603050405020304" pitchFamily="18" charset="0"/>
                <a:cs typeface="Times New Roman" panose="02020603050405020304" pitchFamily="18" charset="0"/>
              </a:rPr>
              <a:t>Thank you!</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46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BACF8-A320-401A-9784-42769F03A230}"/>
              </a:ext>
            </a:extLst>
          </p:cNvPr>
          <p:cNvSpPr txBox="1"/>
          <p:nvPr/>
        </p:nvSpPr>
        <p:spPr>
          <a:xfrm>
            <a:off x="870012" y="310718"/>
            <a:ext cx="10635448" cy="104644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dirty="0">
                <a:ln>
                  <a:noFill/>
                </a:ln>
                <a:solidFill>
                  <a:srgbClr val="000000"/>
                </a:solidFill>
                <a:effectLst/>
                <a:latin typeface="Times New Roman" pitchFamily="18" charset="0"/>
                <a:ea typeface="Calibri" pitchFamily="34" charset="0"/>
                <a:cs typeface="Times New Roman" pitchFamily="18" charset="0"/>
              </a:rPr>
              <a:t>1)Document Processing Model:</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sng" strike="noStrike" cap="none" normalizeH="0" baseline="0" dirty="0">
                <a:ln>
                  <a:noFill/>
                </a:ln>
                <a:solidFill>
                  <a:srgbClr val="000000"/>
                </a:solidFill>
                <a:effectLst/>
                <a:latin typeface="Times New Roman" pitchFamily="18" charset="0"/>
                <a:ea typeface="Calibri" pitchFamily="34" charset="0"/>
                <a:cs typeface="Times New Roman" pitchFamily="18" charset="0"/>
              </a:rPr>
              <a:t>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endParaRPr lang="en-IN" dirty="0"/>
          </a:p>
        </p:txBody>
      </p:sp>
      <p:pic>
        <p:nvPicPr>
          <p:cNvPr id="10" name="Picture 9">
            <a:extLst>
              <a:ext uri="{FF2B5EF4-FFF2-40B4-BE49-F238E27FC236}">
                <a16:creationId xmlns:a16="http://schemas.microsoft.com/office/drawing/2014/main" id="{817214FC-0179-4235-BAE0-2C9A91D9C7A0}"/>
              </a:ext>
            </a:extLst>
          </p:cNvPr>
          <p:cNvPicPr>
            <a:picLocks noChangeAspect="1"/>
          </p:cNvPicPr>
          <p:nvPr/>
        </p:nvPicPr>
        <p:blipFill rotWithShape="1">
          <a:blip r:embed="rId2"/>
          <a:srcRect r="2993"/>
          <a:stretch/>
        </p:blipFill>
        <p:spPr>
          <a:xfrm>
            <a:off x="958788" y="923537"/>
            <a:ext cx="5513033" cy="3408708"/>
          </a:xfrm>
          <a:prstGeom prst="rect">
            <a:avLst/>
          </a:prstGeom>
        </p:spPr>
      </p:pic>
      <p:pic>
        <p:nvPicPr>
          <p:cNvPr id="14" name="Picture 13">
            <a:extLst>
              <a:ext uri="{FF2B5EF4-FFF2-40B4-BE49-F238E27FC236}">
                <a16:creationId xmlns:a16="http://schemas.microsoft.com/office/drawing/2014/main" id="{4131F726-75DB-45AB-9969-2500DD1F1455}"/>
              </a:ext>
            </a:extLst>
          </p:cNvPr>
          <p:cNvPicPr>
            <a:picLocks noChangeAspect="1"/>
          </p:cNvPicPr>
          <p:nvPr/>
        </p:nvPicPr>
        <p:blipFill rotWithShape="1">
          <a:blip r:embed="rId3"/>
          <a:srcRect l="799" r="-1"/>
          <a:stretch/>
        </p:blipFill>
        <p:spPr>
          <a:xfrm>
            <a:off x="958788" y="4332245"/>
            <a:ext cx="5513033" cy="1937123"/>
          </a:xfrm>
          <a:prstGeom prst="rect">
            <a:avLst/>
          </a:prstGeom>
        </p:spPr>
      </p:pic>
      <p:pic>
        <p:nvPicPr>
          <p:cNvPr id="16" name="Picture 15">
            <a:extLst>
              <a:ext uri="{FF2B5EF4-FFF2-40B4-BE49-F238E27FC236}">
                <a16:creationId xmlns:a16="http://schemas.microsoft.com/office/drawing/2014/main" id="{EACBFC07-E5CB-4C35-82EC-C5D2F8CF1C85}"/>
              </a:ext>
            </a:extLst>
          </p:cNvPr>
          <p:cNvPicPr>
            <a:picLocks noChangeAspect="1"/>
          </p:cNvPicPr>
          <p:nvPr/>
        </p:nvPicPr>
        <p:blipFill>
          <a:blip r:embed="rId4"/>
          <a:stretch>
            <a:fillRect/>
          </a:stretch>
        </p:blipFill>
        <p:spPr>
          <a:xfrm>
            <a:off x="6471821" y="988854"/>
            <a:ext cx="4067712" cy="3032730"/>
          </a:xfrm>
          <a:prstGeom prst="rect">
            <a:avLst/>
          </a:prstGeom>
        </p:spPr>
      </p:pic>
      <p:pic>
        <p:nvPicPr>
          <p:cNvPr id="18" name="Picture 17">
            <a:extLst>
              <a:ext uri="{FF2B5EF4-FFF2-40B4-BE49-F238E27FC236}">
                <a16:creationId xmlns:a16="http://schemas.microsoft.com/office/drawing/2014/main" id="{E02FB1D1-50F5-46D1-97E6-7E217E8EFD8C}"/>
              </a:ext>
            </a:extLst>
          </p:cNvPr>
          <p:cNvPicPr>
            <a:picLocks noChangeAspect="1"/>
          </p:cNvPicPr>
          <p:nvPr/>
        </p:nvPicPr>
        <p:blipFill>
          <a:blip r:embed="rId5"/>
          <a:stretch>
            <a:fillRect/>
          </a:stretch>
        </p:blipFill>
        <p:spPr>
          <a:xfrm>
            <a:off x="6471821" y="4021584"/>
            <a:ext cx="4067712" cy="2317072"/>
          </a:xfrm>
          <a:prstGeom prst="rect">
            <a:avLst/>
          </a:prstGeom>
        </p:spPr>
      </p:pic>
      <p:cxnSp>
        <p:nvCxnSpPr>
          <p:cNvPr id="20" name="Straight Arrow Connector 19">
            <a:extLst>
              <a:ext uri="{FF2B5EF4-FFF2-40B4-BE49-F238E27FC236}">
                <a16:creationId xmlns:a16="http://schemas.microsoft.com/office/drawing/2014/main" id="{C710B75B-1389-4608-8517-B4A1BA92D13E}"/>
              </a:ext>
            </a:extLst>
          </p:cNvPr>
          <p:cNvCxnSpPr/>
          <p:nvPr/>
        </p:nvCxnSpPr>
        <p:spPr>
          <a:xfrm>
            <a:off x="4128117" y="4678532"/>
            <a:ext cx="2343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71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308CE3-F3EC-4C0A-8DD3-C217C095819F}"/>
              </a:ext>
            </a:extLst>
          </p:cNvPr>
          <p:cNvPicPr>
            <a:picLocks noChangeAspect="1"/>
          </p:cNvPicPr>
          <p:nvPr/>
        </p:nvPicPr>
        <p:blipFill rotWithShape="1">
          <a:blip r:embed="rId2"/>
          <a:srcRect l="16692" t="20473" r="25205"/>
          <a:stretch/>
        </p:blipFill>
        <p:spPr>
          <a:xfrm>
            <a:off x="7526566" y="452768"/>
            <a:ext cx="3275860" cy="436354"/>
          </a:xfrm>
          <a:prstGeom prst="rect">
            <a:avLst/>
          </a:prstGeom>
        </p:spPr>
      </p:pic>
      <p:pic>
        <p:nvPicPr>
          <p:cNvPr id="7" name="Picture 6">
            <a:extLst>
              <a:ext uri="{FF2B5EF4-FFF2-40B4-BE49-F238E27FC236}">
                <a16:creationId xmlns:a16="http://schemas.microsoft.com/office/drawing/2014/main" id="{900D1314-52F9-45F1-89E8-890E9F6A394A}"/>
              </a:ext>
            </a:extLst>
          </p:cNvPr>
          <p:cNvPicPr>
            <a:picLocks noChangeAspect="1"/>
          </p:cNvPicPr>
          <p:nvPr/>
        </p:nvPicPr>
        <p:blipFill>
          <a:blip r:embed="rId3"/>
          <a:stretch>
            <a:fillRect/>
          </a:stretch>
        </p:blipFill>
        <p:spPr>
          <a:xfrm>
            <a:off x="828399" y="969021"/>
            <a:ext cx="5267601" cy="5032283"/>
          </a:xfrm>
          <a:prstGeom prst="rect">
            <a:avLst/>
          </a:prstGeom>
        </p:spPr>
      </p:pic>
      <p:pic>
        <p:nvPicPr>
          <p:cNvPr id="13" name="Picture 12">
            <a:extLst>
              <a:ext uri="{FF2B5EF4-FFF2-40B4-BE49-F238E27FC236}">
                <a16:creationId xmlns:a16="http://schemas.microsoft.com/office/drawing/2014/main" id="{2EA9E450-0234-4A36-8F2B-69ED7F59FBB1}"/>
              </a:ext>
            </a:extLst>
          </p:cNvPr>
          <p:cNvPicPr>
            <a:picLocks noChangeAspect="1"/>
          </p:cNvPicPr>
          <p:nvPr/>
        </p:nvPicPr>
        <p:blipFill>
          <a:blip r:embed="rId4"/>
          <a:stretch>
            <a:fillRect/>
          </a:stretch>
        </p:blipFill>
        <p:spPr>
          <a:xfrm>
            <a:off x="8219061" y="3513464"/>
            <a:ext cx="2583365" cy="2811869"/>
          </a:xfrm>
          <a:prstGeom prst="rect">
            <a:avLst/>
          </a:prstGeom>
        </p:spPr>
      </p:pic>
      <p:cxnSp>
        <p:nvCxnSpPr>
          <p:cNvPr id="15" name="Straight Arrow Connector 14">
            <a:extLst>
              <a:ext uri="{FF2B5EF4-FFF2-40B4-BE49-F238E27FC236}">
                <a16:creationId xmlns:a16="http://schemas.microsoft.com/office/drawing/2014/main" id="{8AC830E0-10F8-4A8C-8087-ADFB374E392A}"/>
              </a:ext>
            </a:extLst>
          </p:cNvPr>
          <p:cNvCxnSpPr/>
          <p:nvPr/>
        </p:nvCxnSpPr>
        <p:spPr>
          <a:xfrm>
            <a:off x="5353235" y="2672179"/>
            <a:ext cx="1784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C1EEC98-F601-489A-921D-759B6A3592BB}"/>
              </a:ext>
            </a:extLst>
          </p:cNvPr>
          <p:cNvPicPr>
            <a:picLocks noChangeAspect="1"/>
          </p:cNvPicPr>
          <p:nvPr/>
        </p:nvPicPr>
        <p:blipFill>
          <a:blip r:embed="rId5"/>
          <a:stretch>
            <a:fillRect/>
          </a:stretch>
        </p:blipFill>
        <p:spPr>
          <a:xfrm>
            <a:off x="7207298" y="969021"/>
            <a:ext cx="3595128" cy="2716547"/>
          </a:xfrm>
          <a:prstGeom prst="rect">
            <a:avLst/>
          </a:prstGeom>
        </p:spPr>
      </p:pic>
    </p:spTree>
    <p:extLst>
      <p:ext uri="{BB962C8B-B14F-4D97-AF65-F5344CB8AC3E}">
        <p14:creationId xmlns:p14="http://schemas.microsoft.com/office/powerpoint/2010/main" val="224978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675F2-BCCB-457E-A6FB-1123FF99FD51}"/>
              </a:ext>
            </a:extLst>
          </p:cNvPr>
          <p:cNvPicPr>
            <a:picLocks noChangeAspect="1"/>
          </p:cNvPicPr>
          <p:nvPr/>
        </p:nvPicPr>
        <p:blipFill>
          <a:blip r:embed="rId2"/>
          <a:stretch>
            <a:fillRect/>
          </a:stretch>
        </p:blipFill>
        <p:spPr>
          <a:xfrm>
            <a:off x="701337" y="386904"/>
            <a:ext cx="5486400" cy="4826018"/>
          </a:xfrm>
          <a:prstGeom prst="rect">
            <a:avLst/>
          </a:prstGeom>
        </p:spPr>
      </p:pic>
      <p:cxnSp>
        <p:nvCxnSpPr>
          <p:cNvPr id="7" name="Straight Arrow Connector 6">
            <a:extLst>
              <a:ext uri="{FF2B5EF4-FFF2-40B4-BE49-F238E27FC236}">
                <a16:creationId xmlns:a16="http://schemas.microsoft.com/office/drawing/2014/main" id="{CBC3B464-0D55-4287-AE00-8068A5CC0FF7}"/>
              </a:ext>
            </a:extLst>
          </p:cNvPr>
          <p:cNvCxnSpPr>
            <a:cxnSpLocks/>
          </p:cNvCxnSpPr>
          <p:nvPr/>
        </p:nvCxnSpPr>
        <p:spPr>
          <a:xfrm>
            <a:off x="4862004" y="1624614"/>
            <a:ext cx="2000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4DFF3F7-8F52-478E-8F6D-BBD0E714B0DD}"/>
              </a:ext>
            </a:extLst>
          </p:cNvPr>
          <p:cNvPicPr>
            <a:picLocks noChangeAspect="1"/>
          </p:cNvPicPr>
          <p:nvPr/>
        </p:nvPicPr>
        <p:blipFill rotWithShape="1">
          <a:blip r:embed="rId3"/>
          <a:srcRect l="6131" t="2326" r="5899" b="3177"/>
          <a:stretch/>
        </p:blipFill>
        <p:spPr>
          <a:xfrm>
            <a:off x="6995604" y="488294"/>
            <a:ext cx="2929632" cy="4119212"/>
          </a:xfrm>
          <a:prstGeom prst="rect">
            <a:avLst/>
          </a:prstGeom>
        </p:spPr>
      </p:pic>
    </p:spTree>
    <p:extLst>
      <p:ext uri="{BB962C8B-B14F-4D97-AF65-F5344CB8AC3E}">
        <p14:creationId xmlns:p14="http://schemas.microsoft.com/office/powerpoint/2010/main" val="21403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9F072-1828-41CD-8F52-90D75B7791F0}"/>
              </a:ext>
            </a:extLst>
          </p:cNvPr>
          <p:cNvSpPr txBox="1"/>
          <p:nvPr/>
        </p:nvSpPr>
        <p:spPr>
          <a:xfrm>
            <a:off x="745725" y="452762"/>
            <a:ext cx="10804124" cy="2585323"/>
          </a:xfrm>
          <a:prstGeom prst="rect">
            <a:avLst/>
          </a:prstGeom>
          <a:noFill/>
        </p:spPr>
        <p:txBody>
          <a:bodyPr wrap="square" rtlCol="0">
            <a:spAutoFit/>
          </a:bodyPr>
          <a:lstStyle/>
          <a:p>
            <a:pPr marL="0" lvl="0" indent="0" algn="just" fontAlgn="base">
              <a:lnSpc>
                <a:spcPct val="100000"/>
              </a:lnSpc>
              <a:spcBef>
                <a:spcPct val="0"/>
              </a:spcBef>
              <a:spcAft>
                <a:spcPct val="0"/>
              </a:spcAft>
              <a:buClrTx/>
              <a:buSzTx/>
              <a:buNone/>
            </a:pPr>
            <a:r>
              <a:rPr lang="en-US" sz="1800" b="1" u="sng" dirty="0">
                <a:solidFill>
                  <a:schemeClr val="tx1"/>
                </a:solidFill>
                <a:latin typeface="Times New Roman" pitchFamily="18" charset="0"/>
                <a:ea typeface="Calibri" pitchFamily="34" charset="0"/>
                <a:cs typeface="Times New Roman" pitchFamily="18" charset="0"/>
              </a:rPr>
              <a:t>Description:</a:t>
            </a:r>
          </a:p>
          <a:p>
            <a:pPr algn="just" fontAlgn="base">
              <a:spcBef>
                <a:spcPct val="0"/>
              </a:spcBef>
              <a:spcAft>
                <a:spcPct val="0"/>
              </a:spcAft>
            </a:pPr>
            <a:r>
              <a:rPr lang="en-IN" dirty="0">
                <a:latin typeface="Times New Roman" panose="02020603050405020304" pitchFamily="18" charset="0"/>
                <a:cs typeface="Times New Roman" panose="02020603050405020304" pitchFamily="18" charset="0"/>
              </a:rPr>
              <a:t>Browse Image</a:t>
            </a:r>
            <a:r>
              <a:rPr lang="en-IN" dirty="0"/>
              <a:t> :</a:t>
            </a:r>
            <a:endParaRPr lang="en-US" sz="1800" dirty="0">
              <a:solidFill>
                <a:schemeClr val="tx1"/>
              </a:solidFill>
              <a:latin typeface="Arial" pitchFamily="34" charset="0"/>
              <a:cs typeface="Arial" pitchFamily="34" charset="0"/>
            </a:endParaRPr>
          </a:p>
          <a:p>
            <a:pPr marL="0" lvl="0" indent="0" algn="just" eaLnBrk="0" fontAlgn="base" hangingPunct="0">
              <a:lnSpc>
                <a:spcPct val="100000"/>
              </a:lnSpc>
              <a:spcBef>
                <a:spcPct val="0"/>
              </a:spcBef>
              <a:spcAft>
                <a:spcPct val="0"/>
              </a:spcAft>
              <a:buClrTx/>
              <a:buSzTx/>
              <a:buNone/>
            </a:pPr>
            <a:r>
              <a:rPr lang="en-US" sz="1800" dirty="0">
                <a:solidFill>
                  <a:schemeClr val="tx1"/>
                </a:solidFill>
                <a:latin typeface="Times New Roman" pitchFamily="18" charset="0"/>
                <a:ea typeface="Calibri" pitchFamily="34" charset="0"/>
                <a:cs typeface="Times New Roman" pitchFamily="18" charset="0"/>
              </a:rPr>
              <a:t>When user click on Browse image button then pop up file box will open then user have to select the mark sheet image. Program will set path of the image and it will be proceed further. </a:t>
            </a:r>
          </a:p>
          <a:p>
            <a:pPr marL="0" lvl="0" indent="0" algn="just" eaLnBrk="0" fontAlgn="base" hangingPunct="0">
              <a:lnSpc>
                <a:spcPct val="100000"/>
              </a:lnSpc>
              <a:spcBef>
                <a:spcPct val="0"/>
              </a:spcBef>
              <a:spcAft>
                <a:spcPct val="0"/>
              </a:spcAft>
              <a:buClrTx/>
              <a:buSzTx/>
              <a:buNone/>
            </a:pPr>
            <a:endParaRPr lang="en-US" dirty="0">
              <a:latin typeface="Times New Roman" pitchFamily="18" charset="0"/>
              <a:cs typeface="Times New Roman" pitchFamily="18" charset="0"/>
            </a:endParaRPr>
          </a:p>
          <a:p>
            <a:pPr marL="0" lvl="0" indent="0" algn="just" eaLnBrk="0" fontAlgn="base" hangingPunct="0">
              <a:lnSpc>
                <a:spcPct val="100000"/>
              </a:lnSpc>
              <a:spcBef>
                <a:spcPct val="0"/>
              </a:spcBef>
              <a:spcAft>
                <a:spcPct val="0"/>
              </a:spcAft>
              <a:buClrTx/>
              <a:buSzTx/>
              <a:buNone/>
            </a:pPr>
            <a:r>
              <a:rPr lang="en-US" dirty="0">
                <a:latin typeface="Times New Roman" pitchFamily="18" charset="0"/>
                <a:cs typeface="Times New Roman" pitchFamily="18" charset="0"/>
              </a:rPr>
              <a:t>Answer Set:</a:t>
            </a:r>
          </a:p>
          <a:p>
            <a:pPr marL="0" lvl="0" indent="0" algn="just" eaLnBrk="0" fontAlgn="base" hangingPunct="0">
              <a:lnSpc>
                <a:spcPct val="100000"/>
              </a:lnSpc>
              <a:spcBef>
                <a:spcPct val="0"/>
              </a:spcBef>
              <a:spcAft>
                <a:spcPct val="0"/>
              </a:spcAft>
              <a:buClrTx/>
              <a:buSzTx/>
              <a:buNone/>
            </a:pPr>
            <a:r>
              <a:rPr lang="en-US" dirty="0">
                <a:latin typeface="Times New Roman" pitchFamily="18" charset="0"/>
                <a:cs typeface="Times New Roman" pitchFamily="18" charset="0"/>
              </a:rPr>
              <a:t>When use press the button “Answer” at that time the GUI of Answer Window will be opened to accept question , choice and also all question correct Answer. </a:t>
            </a:r>
          </a:p>
          <a:p>
            <a:pPr marL="0" lvl="0" indent="0" algn="just" eaLnBrk="0" fontAlgn="base" hangingPunct="0">
              <a:lnSpc>
                <a:spcPct val="100000"/>
              </a:lnSpc>
              <a:spcBef>
                <a:spcPct val="0"/>
              </a:spcBef>
              <a:spcAft>
                <a:spcPct val="0"/>
              </a:spcAft>
              <a:buClrTx/>
              <a:buSzTx/>
              <a:buNone/>
            </a:pPr>
            <a:endParaRPr lang="en-US" sz="1800" dirty="0">
              <a:solidFill>
                <a:schemeClr val="tx1"/>
              </a:solidFill>
              <a:latin typeface="Arial" pitchFamily="34" charset="0"/>
              <a:cs typeface="Arial" pitchFamily="34" charset="0"/>
            </a:endParaRPr>
          </a:p>
        </p:txBody>
      </p:sp>
      <p:pic>
        <p:nvPicPr>
          <p:cNvPr id="5" name="Picture 1">
            <a:extLst>
              <a:ext uri="{FF2B5EF4-FFF2-40B4-BE49-F238E27FC236}">
                <a16:creationId xmlns:a16="http://schemas.microsoft.com/office/drawing/2014/main" id="{85EE9AD0-288E-49F7-AC1A-0579DF107587}"/>
              </a:ext>
            </a:extLst>
          </p:cNvPr>
          <p:cNvPicPr>
            <a:picLocks noChangeAspect="1"/>
          </p:cNvPicPr>
          <p:nvPr/>
        </p:nvPicPr>
        <p:blipFill>
          <a:blip r:embed="rId2"/>
          <a:srcRect/>
          <a:stretch>
            <a:fillRect/>
          </a:stretch>
        </p:blipFill>
        <p:spPr bwMode="auto">
          <a:xfrm>
            <a:off x="806714" y="3663509"/>
            <a:ext cx="2143140" cy="1680709"/>
          </a:xfrm>
          <a:prstGeom prst="rect">
            <a:avLst/>
          </a:prstGeom>
          <a:noFill/>
          <a:ln w="9525">
            <a:noFill/>
            <a:miter lim="800000"/>
            <a:headEnd/>
            <a:tailEnd/>
          </a:ln>
        </p:spPr>
      </p:pic>
      <p:pic>
        <p:nvPicPr>
          <p:cNvPr id="6" name="Picture 2">
            <a:extLst>
              <a:ext uri="{FF2B5EF4-FFF2-40B4-BE49-F238E27FC236}">
                <a16:creationId xmlns:a16="http://schemas.microsoft.com/office/drawing/2014/main" id="{4287A449-528F-4A30-AB6A-22B867DA6BE9}"/>
              </a:ext>
            </a:extLst>
          </p:cNvPr>
          <p:cNvPicPr>
            <a:picLocks noChangeAspect="1"/>
          </p:cNvPicPr>
          <p:nvPr/>
        </p:nvPicPr>
        <p:blipFill>
          <a:blip r:embed="rId3"/>
          <a:srcRect/>
          <a:stretch>
            <a:fillRect/>
          </a:stretch>
        </p:blipFill>
        <p:spPr bwMode="auto">
          <a:xfrm>
            <a:off x="5073283" y="3662384"/>
            <a:ext cx="1571636" cy="1590184"/>
          </a:xfrm>
          <a:prstGeom prst="rect">
            <a:avLst/>
          </a:prstGeom>
          <a:noFill/>
          <a:ln w="9525">
            <a:noFill/>
            <a:miter lim="800000"/>
            <a:headEnd/>
            <a:tailEnd/>
          </a:ln>
        </p:spPr>
      </p:pic>
      <p:pic>
        <p:nvPicPr>
          <p:cNvPr id="7" name="Picture 3">
            <a:extLst>
              <a:ext uri="{FF2B5EF4-FFF2-40B4-BE49-F238E27FC236}">
                <a16:creationId xmlns:a16="http://schemas.microsoft.com/office/drawing/2014/main" id="{058AA708-E7B8-4E36-A1D8-5FED6FEFB8CC}"/>
              </a:ext>
            </a:extLst>
          </p:cNvPr>
          <p:cNvPicPr>
            <a:picLocks noChangeAspect="1"/>
          </p:cNvPicPr>
          <p:nvPr/>
        </p:nvPicPr>
        <p:blipFill>
          <a:blip r:embed="rId4"/>
          <a:srcRect/>
          <a:stretch>
            <a:fillRect/>
          </a:stretch>
        </p:blipFill>
        <p:spPr bwMode="auto">
          <a:xfrm>
            <a:off x="7772928" y="3734876"/>
            <a:ext cx="2214578" cy="1517692"/>
          </a:xfrm>
          <a:prstGeom prst="rect">
            <a:avLst/>
          </a:prstGeom>
          <a:noFill/>
          <a:ln w="9525">
            <a:noFill/>
            <a:miter lim="800000"/>
            <a:headEnd/>
            <a:tailEnd/>
          </a:ln>
        </p:spPr>
      </p:pic>
      <p:sp>
        <p:nvSpPr>
          <p:cNvPr id="8" name="Rectangle 6">
            <a:extLst>
              <a:ext uri="{FF2B5EF4-FFF2-40B4-BE49-F238E27FC236}">
                <a16:creationId xmlns:a16="http://schemas.microsoft.com/office/drawing/2014/main" id="{BDCCC303-D951-49F4-A0E5-634E5C015129}"/>
              </a:ext>
            </a:extLst>
          </p:cNvPr>
          <p:cNvSpPr>
            <a:spLocks noChangeArrowheads="1"/>
          </p:cNvSpPr>
          <p:nvPr/>
        </p:nvSpPr>
        <p:spPr bwMode="auto">
          <a:xfrm>
            <a:off x="831007" y="2756110"/>
            <a:ext cx="1357322" cy="642942"/>
          </a:xfrm>
          <a:prstGeom prst="rect">
            <a:avLst/>
          </a:prstGeom>
          <a:noFill/>
          <a:ln w="9525">
            <a:noFill/>
            <a:miter lim="800000"/>
            <a:headEnd/>
            <a:tailEnd/>
          </a:ln>
        </p:spPr>
        <p:txBody>
          <a:bodyPr lIns="0" tIns="0" rIns="0" bIns="0"/>
          <a:lstStyle/>
          <a:p>
            <a:pPr eaLnBrk="1" hangingPunct="1">
              <a:lnSpc>
                <a:spcPts val="2525"/>
              </a:lnSpc>
            </a:pPr>
            <a:r>
              <a:rPr lang="en-US" sz="1600" b="1" u="sng" dirty="0">
                <a:latin typeface="Times New Roman" pitchFamily="18" charset="0"/>
              </a:rPr>
              <a:t>Testing: </a:t>
            </a:r>
            <a:r>
              <a:rPr lang="en-US" sz="1600" b="1" dirty="0" err="1">
                <a:latin typeface="Times New Roman" pitchFamily="18" charset="0"/>
              </a:rPr>
              <a:t>Testcase</a:t>
            </a:r>
            <a:r>
              <a:rPr lang="en-US" sz="1600" b="1" dirty="0">
                <a:latin typeface="Times New Roman" pitchFamily="18" charset="0"/>
              </a:rPr>
              <a:t> 1:</a:t>
            </a:r>
          </a:p>
        </p:txBody>
      </p:sp>
      <p:sp>
        <p:nvSpPr>
          <p:cNvPr id="9" name="Rectangle 7">
            <a:extLst>
              <a:ext uri="{FF2B5EF4-FFF2-40B4-BE49-F238E27FC236}">
                <a16:creationId xmlns:a16="http://schemas.microsoft.com/office/drawing/2014/main" id="{3148CE53-C973-4B3A-BF14-0BADED96A10A}"/>
              </a:ext>
            </a:extLst>
          </p:cNvPr>
          <p:cNvSpPr>
            <a:spLocks noChangeArrowheads="1"/>
          </p:cNvSpPr>
          <p:nvPr/>
        </p:nvSpPr>
        <p:spPr bwMode="auto">
          <a:xfrm>
            <a:off x="5296887" y="3033692"/>
            <a:ext cx="850900" cy="161925"/>
          </a:xfrm>
          <a:prstGeom prst="rect">
            <a:avLst/>
          </a:prstGeom>
          <a:noFill/>
          <a:ln w="9525">
            <a:noFill/>
            <a:miter lim="800000"/>
            <a:headEnd/>
            <a:tailEnd/>
          </a:ln>
        </p:spPr>
        <p:txBody>
          <a:bodyPr wrap="none" lIns="0" tIns="0" rIns="0" bIns="0"/>
          <a:lstStyle/>
          <a:p>
            <a:pPr eaLnBrk="1" hangingPunct="1"/>
            <a:r>
              <a:rPr lang="en-US" sz="1600" b="1" u="sng" dirty="0" err="1">
                <a:latin typeface="Times New Roman" pitchFamily="18" charset="0"/>
              </a:rPr>
              <a:t>Testcase</a:t>
            </a:r>
            <a:r>
              <a:rPr lang="en-US" sz="1600" b="1" u="sng" dirty="0">
                <a:latin typeface="Times New Roman" pitchFamily="18" charset="0"/>
              </a:rPr>
              <a:t> 2:</a:t>
            </a:r>
          </a:p>
        </p:txBody>
      </p:sp>
      <p:sp>
        <p:nvSpPr>
          <p:cNvPr id="10" name="Rectangle 8">
            <a:extLst>
              <a:ext uri="{FF2B5EF4-FFF2-40B4-BE49-F238E27FC236}">
                <a16:creationId xmlns:a16="http://schemas.microsoft.com/office/drawing/2014/main" id="{F6660DF7-40C6-46BD-962E-2D8CFA810952}"/>
              </a:ext>
            </a:extLst>
          </p:cNvPr>
          <p:cNvSpPr>
            <a:spLocks noChangeArrowheads="1"/>
          </p:cNvSpPr>
          <p:nvPr/>
        </p:nvSpPr>
        <p:spPr bwMode="auto">
          <a:xfrm>
            <a:off x="8374356" y="3056643"/>
            <a:ext cx="850900" cy="161925"/>
          </a:xfrm>
          <a:prstGeom prst="rect">
            <a:avLst/>
          </a:prstGeom>
          <a:noFill/>
          <a:ln w="9525">
            <a:noFill/>
            <a:miter lim="800000"/>
            <a:headEnd/>
            <a:tailEnd/>
          </a:ln>
        </p:spPr>
        <p:txBody>
          <a:bodyPr wrap="none" lIns="0" tIns="0" rIns="0" bIns="0"/>
          <a:lstStyle/>
          <a:p>
            <a:pPr eaLnBrk="1" hangingPunct="1"/>
            <a:r>
              <a:rPr lang="en-US" sz="1600" b="1" u="sng" dirty="0" err="1">
                <a:latin typeface="Times New Roman" pitchFamily="18" charset="0"/>
              </a:rPr>
              <a:t>Testcase</a:t>
            </a:r>
            <a:r>
              <a:rPr lang="en-US" sz="1600" b="1" u="sng" dirty="0">
                <a:latin typeface="Times New Roman" pitchFamily="18" charset="0"/>
              </a:rPr>
              <a:t> 3:</a:t>
            </a:r>
          </a:p>
        </p:txBody>
      </p:sp>
    </p:spTree>
    <p:extLst>
      <p:ext uri="{BB962C8B-B14F-4D97-AF65-F5344CB8AC3E}">
        <p14:creationId xmlns:p14="http://schemas.microsoft.com/office/powerpoint/2010/main" val="3472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347EFD-8CF8-4F41-B7C3-ACD67E4098DE}"/>
              </a:ext>
            </a:extLst>
          </p:cNvPr>
          <p:cNvSpPr txBox="1"/>
          <p:nvPr/>
        </p:nvSpPr>
        <p:spPr>
          <a:xfrm>
            <a:off x="961007" y="342928"/>
            <a:ext cx="10198224" cy="1354217"/>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Testcase 4:</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If </a:t>
            </a:r>
            <a:r>
              <a:rPr lang="en-US" sz="1800" dirty="0">
                <a:latin typeface="Times New Roman" pitchFamily="18" charset="0"/>
                <a:ea typeface="Calibri" pitchFamily="34" charset="0"/>
                <a:cs typeface="Times New Roman" pitchFamily="18" charset="0"/>
              </a:rPr>
              <a:t>user move further without choosing file or system is unable to find path of the mark sheet at that time </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then python console will show name ‘path’ is not defined error will be generated. Which is shown in the below </a:t>
            </a:r>
            <a:r>
              <a:rPr lang="en-US" sz="1800" dirty="0">
                <a:latin typeface="Times New Roman" pitchFamily="18" charset="0"/>
                <a:ea typeface="Calibri" pitchFamily="34" charset="0"/>
                <a:cs typeface="Times New Roman" pitchFamily="18" charset="0"/>
              </a:rPr>
              <a:t>figure</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D3FE654E-C18B-49AA-805D-459CEFE05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07" y="2016460"/>
            <a:ext cx="8591852" cy="1907470"/>
          </a:xfrm>
          <a:prstGeom prst="rect">
            <a:avLst/>
          </a:prstGeom>
        </p:spPr>
      </p:pic>
    </p:spTree>
    <p:extLst>
      <p:ext uri="{BB962C8B-B14F-4D97-AF65-F5344CB8AC3E}">
        <p14:creationId xmlns:p14="http://schemas.microsoft.com/office/powerpoint/2010/main" val="265400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64723E-ACAA-4634-BBB1-362D0641599C}"/>
              </a:ext>
            </a:extLst>
          </p:cNvPr>
          <p:cNvSpPr txBox="1"/>
          <p:nvPr/>
        </p:nvSpPr>
        <p:spPr>
          <a:xfrm>
            <a:off x="756821" y="311588"/>
            <a:ext cx="6094520" cy="646331"/>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2)System training module: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1" i="0" u="sng" strike="noStrike" cap="none" normalizeH="0" baseline="0" dirty="0">
                <a:ln>
                  <a:noFill/>
                </a:ln>
                <a:solidFill>
                  <a:srgbClr val="000000"/>
                </a:solidFill>
                <a:effectLst/>
                <a:latin typeface="Times New Roman" pitchFamily="18" charset="0"/>
                <a:ea typeface="Calibri" pitchFamily="34" charset="0"/>
                <a:cs typeface="Times New Roman" pitchFamily="18" charset="0"/>
              </a:rPr>
              <a:t>Code: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descr="Screenshot (92).png">
            <a:extLst>
              <a:ext uri="{FF2B5EF4-FFF2-40B4-BE49-F238E27FC236}">
                <a16:creationId xmlns:a16="http://schemas.microsoft.com/office/drawing/2014/main" id="{0A15EE37-CDEC-4082-8F04-3E923EE2A8B9}"/>
              </a:ext>
            </a:extLst>
          </p:cNvPr>
          <p:cNvPicPr/>
          <p:nvPr/>
        </p:nvPicPr>
        <p:blipFill>
          <a:blip r:embed="rId2"/>
          <a:srcRect l="8778" t="14579" r="50217" b="5467"/>
          <a:stretch>
            <a:fillRect/>
          </a:stretch>
        </p:blipFill>
        <p:spPr>
          <a:xfrm>
            <a:off x="828568" y="1099855"/>
            <a:ext cx="6661404" cy="4658290"/>
          </a:xfrm>
          <a:prstGeom prst="rect">
            <a:avLst/>
          </a:prstGeom>
        </p:spPr>
      </p:pic>
      <p:pic>
        <p:nvPicPr>
          <p:cNvPr id="7" name="Picture 6">
            <a:extLst>
              <a:ext uri="{FF2B5EF4-FFF2-40B4-BE49-F238E27FC236}">
                <a16:creationId xmlns:a16="http://schemas.microsoft.com/office/drawing/2014/main" id="{38940B75-97CF-46B8-829B-8E888C16EA3C}"/>
              </a:ext>
            </a:extLst>
          </p:cNvPr>
          <p:cNvPicPr/>
          <p:nvPr/>
        </p:nvPicPr>
        <p:blipFill>
          <a:blip r:embed="rId3"/>
          <a:stretch>
            <a:fillRect/>
          </a:stretch>
        </p:blipFill>
        <p:spPr>
          <a:xfrm>
            <a:off x="5996373" y="1105261"/>
            <a:ext cx="5544597" cy="2323739"/>
          </a:xfrm>
          <a:prstGeom prst="rect">
            <a:avLst/>
          </a:prstGeom>
        </p:spPr>
      </p:pic>
      <p:cxnSp>
        <p:nvCxnSpPr>
          <p:cNvPr id="9" name="Straight Arrow Connector 8">
            <a:extLst>
              <a:ext uri="{FF2B5EF4-FFF2-40B4-BE49-F238E27FC236}">
                <a16:creationId xmlns:a16="http://schemas.microsoft.com/office/drawing/2014/main" id="{CCED150C-D9F5-4223-ADC9-95C9B1E396D8}"/>
              </a:ext>
            </a:extLst>
          </p:cNvPr>
          <p:cNvCxnSpPr/>
          <p:nvPr/>
        </p:nvCxnSpPr>
        <p:spPr>
          <a:xfrm>
            <a:off x="4944862" y="1908699"/>
            <a:ext cx="1051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6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1CBD427-6B6B-4113-839B-476460A8FE3C}"/>
              </a:ext>
            </a:extLst>
          </p:cNvPr>
          <p:cNvSpPr>
            <a:spLocks noChangeArrowheads="1"/>
          </p:cNvSpPr>
          <p:nvPr/>
        </p:nvSpPr>
        <p:spPr bwMode="auto">
          <a:xfrm>
            <a:off x="666626" y="329283"/>
            <a:ext cx="89319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Output:</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descr="Screenshot (91).png">
            <a:extLst>
              <a:ext uri="{FF2B5EF4-FFF2-40B4-BE49-F238E27FC236}">
                <a16:creationId xmlns:a16="http://schemas.microsoft.com/office/drawing/2014/main" id="{E2BA27A7-4483-4B8E-B86D-6B9196DAA551}"/>
              </a:ext>
            </a:extLst>
          </p:cNvPr>
          <p:cNvPicPr/>
          <p:nvPr/>
        </p:nvPicPr>
        <p:blipFill>
          <a:blip r:embed="rId2" cstate="print"/>
          <a:srcRect l="16976" t="1992" r="18955" b="37111"/>
          <a:stretch>
            <a:fillRect/>
          </a:stretch>
        </p:blipFill>
        <p:spPr>
          <a:xfrm>
            <a:off x="738064" y="686472"/>
            <a:ext cx="5357936" cy="2482855"/>
          </a:xfrm>
          <a:prstGeom prst="rect">
            <a:avLst/>
          </a:prstGeom>
        </p:spPr>
      </p:pic>
      <p:sp>
        <p:nvSpPr>
          <p:cNvPr id="6" name="Rectangle 2">
            <a:extLst>
              <a:ext uri="{FF2B5EF4-FFF2-40B4-BE49-F238E27FC236}">
                <a16:creationId xmlns:a16="http://schemas.microsoft.com/office/drawing/2014/main" id="{D0267969-52A3-4DE6-98F8-C2DC19B0D098}"/>
              </a:ext>
            </a:extLst>
          </p:cNvPr>
          <p:cNvSpPr>
            <a:spLocks noChangeArrowheads="1"/>
          </p:cNvSpPr>
          <p:nvPr/>
        </p:nvSpPr>
        <p:spPr bwMode="auto">
          <a:xfrm>
            <a:off x="738064" y="2321004"/>
            <a:ext cx="9144000"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u="sng"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u="sng"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u="sng"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Description:</a:t>
            </a:r>
            <a:endParaRPr kumimoji="0" lang="en-US" sz="7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Recognize original image and Use </a:t>
            </a:r>
            <a:r>
              <a:rPr kumimoji="0" lang="en-US" sz="1400" b="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OpenCV</a:t>
            </a:r>
            <a:r>
              <a:rPr kumimoji="0" lang="en-US" sz="1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function convert that image into gray image-&gt;blur image-&gt;canny image. then recognize the rectangle in part in it based on area. After the recognize rectangle to sort all area and find biggest rectangle out of it. And all images are arranged in stacked image form</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219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2D98CA-873E-401C-90FD-EC8DE329B3F9}"/>
              </a:ext>
            </a:extLst>
          </p:cNvPr>
          <p:cNvSpPr/>
          <p:nvPr/>
        </p:nvSpPr>
        <p:spPr>
          <a:xfrm>
            <a:off x="737647" y="330116"/>
            <a:ext cx="7970923" cy="1138773"/>
          </a:xfrm>
          <a:prstGeom prst="rect">
            <a:avLst/>
          </a:prstGeom>
        </p:spPr>
        <p:txBody>
          <a:bodyPr wrap="square">
            <a:spAutoFit/>
          </a:bodyPr>
          <a:lstStyle/>
          <a:p>
            <a:pPr lvl="0" algn="just" fontAlgn="base">
              <a:spcBef>
                <a:spcPct val="0"/>
              </a:spcBef>
              <a:spcAft>
                <a:spcPct val="0"/>
              </a:spcAft>
            </a:pPr>
            <a:r>
              <a:rPr kumimoji="0" lang="en-US"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Testing</a:t>
            </a:r>
            <a:r>
              <a:rPr kumimoji="0" lang="en-US"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700" b="0" i="0" u="none" strike="noStrike" cap="none" normalizeH="0" baseline="0" dirty="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b="1" i="0" u="sng"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Testcase</a:t>
            </a:r>
            <a:r>
              <a:rPr kumimoji="0" lang="en-US"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 1:</a:t>
            </a:r>
            <a:endParaRPr kumimoji="0" lang="en-US" sz="700" b="0" i="0" u="none" strike="noStrike" cap="none" normalizeH="0" baseline="0" dirty="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When we change the parameter of Canny function to (10,500) then the output of the canny image as shown below</a:t>
            </a:r>
            <a:endParaRPr lang="en-US" sz="1600" dirty="0"/>
          </a:p>
        </p:txBody>
      </p:sp>
      <p:pic>
        <p:nvPicPr>
          <p:cNvPr id="5" name="Picture 4">
            <a:extLst>
              <a:ext uri="{FF2B5EF4-FFF2-40B4-BE49-F238E27FC236}">
                <a16:creationId xmlns:a16="http://schemas.microsoft.com/office/drawing/2014/main" id="{7D0C0E24-54C8-4EE6-8025-5E9CA70D014E}"/>
              </a:ext>
            </a:extLst>
          </p:cNvPr>
          <p:cNvPicPr/>
          <p:nvPr/>
        </p:nvPicPr>
        <p:blipFill>
          <a:blip r:embed="rId2">
            <a:extLst>
              <a:ext uri="{28A0092B-C50C-407E-A947-70E740481C1C}">
                <a14:useLocalDpi xmlns:a14="http://schemas.microsoft.com/office/drawing/2010/main" val="0"/>
              </a:ext>
            </a:extLst>
          </a:blip>
          <a:stretch>
            <a:fillRect/>
          </a:stretch>
        </p:blipFill>
        <p:spPr>
          <a:xfrm>
            <a:off x="809086" y="1544562"/>
            <a:ext cx="3571900" cy="2857520"/>
          </a:xfrm>
          <a:prstGeom prst="rect">
            <a:avLst/>
          </a:prstGeom>
        </p:spPr>
      </p:pic>
    </p:spTree>
    <p:extLst>
      <p:ext uri="{BB962C8B-B14F-4D97-AF65-F5344CB8AC3E}">
        <p14:creationId xmlns:p14="http://schemas.microsoft.com/office/powerpoint/2010/main" val="31307228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361</TotalTime>
  <Words>536</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Segoe UI</vt:lpstr>
      <vt:lpstr>Times New Roman</vt:lpstr>
      <vt:lpstr>Retrospect</vt:lpstr>
      <vt:lpstr>Information Technology Department Birla Vishwakarma Mahavidyalaya Engineering College (An Autonomous Institution)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4)Document Editing Module:</vt:lpstr>
      <vt:lpstr>PowerPoint Presentation</vt:lpstr>
      <vt:lpstr>Description:</vt:lpstr>
      <vt:lpstr>5) Document searching module: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18IT445</dc:creator>
  <cp:lastModifiedBy>18IT445</cp:lastModifiedBy>
  <cp:revision>22</cp:revision>
  <dcterms:created xsi:type="dcterms:W3CDTF">2021-04-16T05:01:05Z</dcterms:created>
  <dcterms:modified xsi:type="dcterms:W3CDTF">2021-04-25T13:28:18Z</dcterms:modified>
</cp:coreProperties>
</file>